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8"/>
  </p:notesMasterIdLst>
  <p:sldIdLst>
    <p:sldId id="295" r:id="rId2"/>
    <p:sldId id="296" r:id="rId3"/>
    <p:sldId id="307" r:id="rId4"/>
    <p:sldId id="305" r:id="rId5"/>
    <p:sldId id="306" r:id="rId6"/>
    <p:sldId id="308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LG Smart UI Regular" panose="020B0500000101010101" pitchFamily="50" charset="-127"/>
      <p:regular r:id="rId13"/>
    </p:embeddedFont>
    <p:embeddedFont>
      <p:font typeface="Tw Cen MT" panose="020B0602020104020603" pitchFamily="34" charset="0"/>
      <p:regular r:id="rId14"/>
      <p:bold r:id="rId15"/>
      <p:italic r:id="rId16"/>
      <p:boldItalic r:id="rId17"/>
    </p:embeddedFont>
    <p:embeddedFont>
      <p:font typeface="Wingdings 2" panose="05020102010507070707" pitchFamily="18" charset="2"/>
      <p:regular r:id="rId18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F6BB43"/>
    <a:srgbClr val="F59B43"/>
    <a:srgbClr val="E7663F"/>
    <a:srgbClr val="EE6055"/>
    <a:srgbClr val="D94C43"/>
    <a:srgbClr val="EE6056"/>
    <a:srgbClr val="F8F8F8"/>
    <a:srgbClr val="F87F52"/>
    <a:srgbClr val="FAB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 autoAdjust="0"/>
    <p:restoredTop sz="96370" autoAdjust="0"/>
  </p:normalViewPr>
  <p:slideViewPr>
    <p:cSldViewPr>
      <p:cViewPr varScale="1">
        <p:scale>
          <a:sx n="107" d="100"/>
          <a:sy n="107" d="100"/>
        </p:scale>
        <p:origin x="82" y="17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A8ADFD5B-A66C-449C-B6E8-FB716D07777D}" type="datetimeFigureOut">
              <a:pPr latinLnBrk="1"/>
              <a:t>2020-07-07</a:t>
            </a:fld>
            <a:endParaRPr 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pPr latinLnBrk="1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7191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8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8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66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82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06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  <a:prstGeom prst="rect">
            <a:avLst/>
          </a:prstGeom>
        </p:spPr>
        <p:txBody>
          <a:bodyPr anchor="ctr"/>
          <a:lstStyle>
            <a:lvl1pPr marL="0" indent="0" algn="l" eaLnBrk="1" latinLnBrk="1" hangingPunct="1">
              <a:buNone/>
              <a:defRPr kumimoji="1" lang="ko-KR" sz="2800">
                <a:solidFill>
                  <a:srgbClr val="FFFFFF"/>
                </a:solidFill>
              </a:defRPr>
            </a:lvl1pPr>
            <a:lvl2pPr marL="457200" indent="0" algn="ctr" eaLnBrk="1" latinLnBrk="1" hangingPunct="1">
              <a:buNone/>
            </a:lvl2pPr>
            <a:lvl3pPr marL="914400" indent="0" algn="ctr" eaLnBrk="1" latinLnBrk="1" hangingPunct="1">
              <a:buNone/>
            </a:lvl3pPr>
            <a:lvl4pPr marL="1371600" indent="0" algn="ctr" eaLnBrk="1" latinLnBrk="1" hangingPunct="1">
              <a:buNone/>
            </a:lvl4pPr>
            <a:lvl5pPr marL="1828800" indent="0" algn="ctr" eaLnBrk="1" latinLnBrk="1" hangingPunct="1">
              <a:buNone/>
            </a:lvl5pPr>
            <a:lvl6pPr marL="2286000" indent="0" algn="ctr" eaLnBrk="1" latinLnBrk="1" hangingPunct="1">
              <a:buNone/>
            </a:lvl6pPr>
            <a:lvl7pPr marL="2743200" indent="0" algn="ctr" eaLnBrk="1" latinLnBrk="1" hangingPunct="1">
              <a:buNone/>
            </a:lvl7pPr>
            <a:lvl8pPr marL="3200400" indent="0" algn="ctr" eaLnBrk="1" latinLnBrk="1" hangingPunct="1">
              <a:buNone/>
            </a:lvl8pPr>
            <a:lvl9pPr marL="3657600" indent="0" algn="ctr" eaLnBrk="1" latinLnBrk="1" hangingPunct="1">
              <a:buNone/>
            </a:lvl9pPr>
            <a:extLst/>
          </a:lstStyle>
          <a:p>
            <a:pPr eaLnBrk="1" latinLnBrk="1" hangingPunct="1"/>
            <a:r>
              <a:rPr lang="ko-KR" altLang="en-US"/>
              <a:t>마스터 부제목 스타일 편집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latinLnBrk="1" hangingPunct="1">
              <a:defRPr kumimoji="1" lang="ko-KR" sz="20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047E157E-8DCB-4F70-A0AF-5EB586A91DD4}" type="datetime1">
              <a:rPr kumimoji="1" lang="en-US" altLang="ko-KR">
                <a:solidFill>
                  <a:srgbClr val="FFFFFF"/>
                </a:solidFill>
              </a:rPr>
              <a:pPr algn="ctr" latinLnBrk="1"/>
              <a:t>7/7/2020</a:t>
            </a:fld>
            <a:endParaRPr kumimoji="1" lang="ko-KR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  <a:prstGeom prst="rect">
            <a:avLst/>
          </a:prstGeom>
        </p:spPr>
        <p:txBody>
          <a:bodyPr/>
          <a:lstStyle>
            <a:lvl1pPr algn="r"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pPr algn="r" latinLnBrk="1"/>
            <a:endParaRPr kumimoji="1" lang="ko-KR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1" lang="ko-KR">
                <a:solidFill>
                  <a:schemeClr val="tx2"/>
                </a:solidFill>
              </a:rPr>
              <a:pPr latinLnBrk="1"/>
              <a:t>‹#›</a:t>
            </a:fld>
            <a:endParaRPr kumimoji="1" lang="ko-K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  <a:prstGeom prst="rect">
            <a:avLst/>
          </a:prstGeom>
        </p:spPr>
        <p:txBody>
          <a:bodyPr rtlCol="0" anchor="b"/>
          <a:lstStyle>
            <a:lvl1pPr eaLnBrk="1" latinLnBrk="1" hangingPunct="1">
              <a:defRPr kumimoji="1" lang="ko-KR" cap="all" baseline="0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E4606EA6-EFEA-4C30-9264-4F9291A5780D}" type="datetime1">
              <a:pPr latinLnBrk="1"/>
              <a:t>2020-07-07</a:t>
            </a:fld>
            <a:endParaRPr kumimoji="1" lang="ko-KR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  <a:prstGeom prst="rect">
            <a:avLst/>
          </a:prstGeom>
        </p:spPr>
        <p:txBody>
          <a:bodyPr anchor="t"/>
          <a:lstStyle>
            <a:lvl1pPr eaLnBrk="1" latinLnBrk="1" hangingPunct="1">
              <a:buNone/>
              <a:defRPr kumimoji="1" lang="ko-KR" sz="2800">
                <a:solidFill>
                  <a:schemeClr val="tx2"/>
                </a:solidFill>
              </a:defRPr>
            </a:lvl1pPr>
            <a:lvl2pPr eaLnBrk="1" latinLnBrk="1" hangingPunct="1">
              <a:buNone/>
              <a:defRPr kumimoji="1" lang="ko-KR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1" hangingPunct="1">
              <a:buNone/>
              <a:defRPr kumimoji="1" lang="ko-K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  <a:prstGeom prst="rect">
            <a:avLst/>
          </a:prstGeom>
        </p:spPr>
        <p:txBody>
          <a:bodyPr/>
          <a:lstStyle>
            <a:lvl1pPr algn="l" eaLnBrk="1" latinLnBrk="1" hangingPunct="1">
              <a:buNone/>
              <a:defRPr kumimoji="1" lang="ko-KR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1" lang="ko-KR"/>
              <a:t>마스터 제목 스타일 편집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6FCF9F07-3BC7-4570-B054-79111B0A380C}" type="datetime1">
              <a:pPr latinLnBrk="1"/>
              <a:t>2020-07-07</a:t>
            </a:fld>
            <a:endParaRPr kumimoji="1" lang="ko-K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 eaLnBrk="1" latinLnBrk="1" hangingPunct="1">
              <a:defRPr kumimoji="1" lang="ko-KR" sz="24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8F82E0A0-C266-4798-8C8F-B9F91E9DA37E}" type="slidenum">
              <a:rPr kumimoji="1" lang="ko-KR" sz="2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2020-07-07</a:t>
            </a:fld>
            <a:endParaRPr kumimoji="1" lang="ko-K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rtlCol="0"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  <a:prstGeom prst="rect">
            <a:avLst/>
          </a:prstGeom>
        </p:spPr>
        <p:txBody>
          <a:bodyPr anchor="b"/>
          <a:lstStyle>
            <a:lvl1pPr eaLnBrk="1" latinLnBrk="1" hangingPunct="1">
              <a:defRPr kumimoji="1" lang="ko-KR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2020-07-07</a:t>
            </a:fld>
            <a:endParaRPr kumimoji="1" lang="ko-K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rtlCol="0"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6DFADB5D-B7A0-47E3-AD2D-B1A6F8614213}" type="datetime1">
              <a:pPr latinLnBrk="1"/>
              <a:t>2020-07-07</a:t>
            </a:fld>
            <a:endParaRPr kumimoji="1"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 latinLnBrk="1"/>
              <a:t>‹#›</a:t>
            </a:fld>
            <a:endParaRPr kumimoji="1" lang="ko-KR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72968126-03FC-49C0-B9B8-2B561CCC3D90}" type="datetime1">
              <a:pPr latinLnBrk="1"/>
              <a:t>2020-07-07</a:t>
            </a:fld>
            <a:endParaRPr kumimoji="1"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chemeClr val="tx2"/>
                </a:solidFill>
              </a:rPr>
              <a:pPr latinLnBrk="1"/>
              <a:t>‹#›</a:t>
            </a:fld>
            <a:endParaRPr kumimoji="1" lang="ko-K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anchor="b"/>
          <a:lstStyle>
            <a:lvl1pPr algn="l" eaLnBrk="1" latinLnBrk="1" hangingPunct="1">
              <a:buNone/>
              <a:defRPr kumimoji="1" lang="ko-KR" sz="4200" b="0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F49A8198-4617-485E-9585-4840B69DBBA6}" type="datetime1">
              <a:pPr latinLnBrk="1"/>
              <a:t>2020-07-07</a:t>
            </a:fld>
            <a:endParaRPr kumimoji="1"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 latinLnBrk="1"/>
              <a:t>‹#›</a:t>
            </a:fld>
            <a:endParaRPr kumimoji="1" lang="ko-KR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1" hangingPunct="1">
              <a:spcAft>
                <a:spcPts val="1000"/>
              </a:spcAft>
              <a:buNone/>
              <a:defRPr kumimoji="1" lang="ko-KR" sz="1800"/>
            </a:lvl1pPr>
            <a:lvl2pPr eaLnBrk="1" latinLnBrk="1" hangingPunct="1">
              <a:buNone/>
              <a:defRPr kumimoji="1" lang="ko-KR" sz="1200"/>
            </a:lvl2pPr>
            <a:lvl3pPr eaLnBrk="1" latinLnBrk="1" hangingPunct="1">
              <a:buNone/>
              <a:defRPr kumimoji="1" lang="ko-KR" sz="1000"/>
            </a:lvl3pPr>
            <a:lvl4pPr eaLnBrk="1" latinLnBrk="1" hangingPunct="1">
              <a:buNone/>
              <a:defRPr kumimoji="1" lang="ko-KR" sz="900"/>
            </a:lvl4pPr>
            <a:lvl5pPr eaLnBrk="1" latinLnBrk="1" hangingPunct="1"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prstGeom prst="rect">
            <a:avLst/>
          </a:prstGeo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1" hangingPunct="1">
              <a:buNone/>
              <a:defRPr kumimoji="1" lang="ko-KR" sz="3200"/>
            </a:lvl1pPr>
            <a:extLst/>
          </a:lstStyle>
          <a:p>
            <a:r>
              <a:rPr kumimoji="1" lang="ko-KR" altLang="en-US" dirty="0"/>
              <a:t>그림을 추가하려면 아이콘을 클릭하십시오</a:t>
            </a:r>
            <a:endParaRPr kumimoji="1" 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  <a:prstGeom prst="rect">
            <a:avLst/>
          </a:prstGeom>
        </p:spPr>
        <p:txBody>
          <a:bodyPr/>
          <a:lstStyle>
            <a:lvl1pPr marL="0" indent="0" eaLnBrk="1" latinLnBrk="1" hangingPunct="1">
              <a:buFontTx/>
              <a:buNone/>
              <a:defRPr kumimoji="1" lang="ko-KR" sz="1700"/>
            </a:lvl1pPr>
            <a:lvl2pPr eaLnBrk="1" latinLnBrk="1" hangingPunct="1">
              <a:buFontTx/>
              <a:buNone/>
              <a:defRPr kumimoji="1" lang="ko-KR" sz="1200"/>
            </a:lvl2pPr>
            <a:lvl3pPr eaLnBrk="1" latinLnBrk="1" hangingPunct="1">
              <a:buFontTx/>
              <a:buNone/>
              <a:defRPr kumimoji="1" lang="ko-KR" sz="1000"/>
            </a:lvl3pPr>
            <a:lvl4pPr eaLnBrk="1" latinLnBrk="1" hangingPunct="1">
              <a:buFontTx/>
              <a:buNone/>
              <a:defRPr kumimoji="1" lang="ko-KR" sz="900"/>
            </a:lvl4pPr>
            <a:lvl5pPr eaLnBrk="1" latinLnBrk="1" hangingPunct="1">
              <a:buFontTx/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  <a:prstGeom prst="rect">
            <a:avLst/>
          </a:prstGeom>
        </p:spPr>
        <p:txBody>
          <a:bodyPr anchor="ctr"/>
          <a:lstStyle>
            <a:lvl1pPr algn="l" eaLnBrk="1" latinLnBrk="1" hangingPunct="1">
              <a:buNone/>
              <a:defRPr kumimoji="1" lang="ko-KR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2020-07-07</a:t>
            </a:fld>
            <a:endParaRPr kumimoji="1" lang="ko-K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  <a:prstGeom prst="rect">
            <a:avLst/>
          </a:prstGeom>
        </p:spPr>
        <p:txBody>
          <a:bodyPr rtlCol="0"/>
          <a:lstStyle>
            <a:lvl1pPr eaLnBrk="1" latinLnBrk="1" hangingPunct="1">
              <a:defRPr kumimoji="1" lang="ko-KR" sz="2800"/>
            </a:lvl1pPr>
            <a:extLst/>
          </a:lstStyle>
          <a:p>
            <a:pPr algn="ctr" latinLnBrk="1"/>
            <a:fld id="{8F82E0A0-C266-4798-8C8F-B9F91E9DA37E}" type="slidenum">
              <a:rPr kumimoji="1" lang="ko-KR" sz="28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1" hangingPunct="1">
        <a:spcBef>
          <a:spcPct val="0"/>
        </a:spcBef>
        <a:buNone/>
        <a:defRPr kumimoji="1" lang="ko-K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1" lang="ko-K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1" lang="ko-K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1" lang="ko-K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None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16D62-3D3C-4B62-B389-32682C043BD9}"/>
              </a:ext>
            </a:extLst>
          </p:cNvPr>
          <p:cNvSpPr txBox="1"/>
          <p:nvPr/>
        </p:nvSpPr>
        <p:spPr>
          <a:xfrm>
            <a:off x="7884368" y="4835723"/>
            <a:ext cx="1334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2020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6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78C76-B136-4B88-99D6-23387CF73347}"/>
              </a:ext>
            </a:extLst>
          </p:cNvPr>
          <p:cNvSpPr txBox="1"/>
          <p:nvPr/>
        </p:nvSpPr>
        <p:spPr>
          <a:xfrm>
            <a:off x="3112305" y="3154397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팀원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이치묵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김태형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신정원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CA0E1-2AEC-4F03-AEF3-168362E102FC}"/>
              </a:ext>
            </a:extLst>
          </p:cNvPr>
          <p:cNvSpPr txBox="1"/>
          <p:nvPr/>
        </p:nvSpPr>
        <p:spPr>
          <a:xfrm>
            <a:off x="3363977" y="2783558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팀명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니가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AR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을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알어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?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9A95C-913F-4D62-A44D-4AB8917D6DEA}"/>
              </a:ext>
            </a:extLst>
          </p:cNvPr>
          <p:cNvSpPr txBox="1"/>
          <p:nvPr/>
        </p:nvSpPr>
        <p:spPr>
          <a:xfrm>
            <a:off x="830429" y="1810819"/>
            <a:ext cx="7483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주제 </a:t>
            </a: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마커 인식을 이용한 교육용 태양계 증강현실 구현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87368F-F033-415F-B3EF-5935DF609AB3}"/>
              </a:ext>
            </a:extLst>
          </p:cNvPr>
          <p:cNvCxnSpPr/>
          <p:nvPr/>
        </p:nvCxnSpPr>
        <p:spPr>
          <a:xfrm>
            <a:off x="0" y="24102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6C81AF-5449-4C28-8E8E-9B7C0A0EAB0F}"/>
              </a:ext>
            </a:extLst>
          </p:cNvPr>
          <p:cNvSpPr txBox="1"/>
          <p:nvPr/>
        </p:nvSpPr>
        <p:spPr>
          <a:xfrm>
            <a:off x="-36512" y="307777"/>
            <a:ext cx="1336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개정번호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: REV.2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1E3D0-D6ED-453E-864F-16CDF52E2A5A}"/>
              </a:ext>
            </a:extLst>
          </p:cNvPr>
          <p:cNvSpPr txBox="1"/>
          <p:nvPr/>
        </p:nvSpPr>
        <p:spPr>
          <a:xfrm>
            <a:off x="-36512" y="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문서번호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맑은 고딕 Semilight" panose="020B0502040204020203" pitchFamily="50" charset="-127"/>
              </a:rPr>
              <a:t>: 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5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B8DC8D-3697-4966-A4EC-4E7981C39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6" y="771550"/>
            <a:ext cx="3222863" cy="1800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00E9C3-6AAA-4756-8696-9334C5734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46" y="2571119"/>
            <a:ext cx="3222863" cy="2463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4F7172-14CF-46D2-83D1-8B98C099EADA}"/>
              </a:ext>
            </a:extLst>
          </p:cNvPr>
          <p:cNvSpPr txBox="1"/>
          <p:nvPr/>
        </p:nvSpPr>
        <p:spPr>
          <a:xfrm>
            <a:off x="3383868" y="13780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프로젝트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B7951A8-40F3-4C16-BC5D-62A64338F7E8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CE1B69-4506-4FEF-990F-14E5F883FB33}"/>
              </a:ext>
            </a:extLst>
          </p:cNvPr>
          <p:cNvSpPr/>
          <p:nvPr/>
        </p:nvSpPr>
        <p:spPr>
          <a:xfrm>
            <a:off x="3635896" y="1245129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목적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증강현실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(AR)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기술을 활용하여 태양계 모델을 구현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83F9E0-0188-4900-982D-49E400A95695}"/>
              </a:ext>
            </a:extLst>
          </p:cNvPr>
          <p:cNvSpPr/>
          <p:nvPr/>
        </p:nvSpPr>
        <p:spPr>
          <a:xfrm>
            <a:off x="3635896" y="2193234"/>
            <a:ext cx="615719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요구사항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5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1.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특정 객체를 인식하는 마커를 구현하여 태양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지구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달 등의 행성을 출력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2.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일식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밤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낮 등과 같은 각 행성들의 광원 효과와 상호작용 구현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C92528-A483-47C6-A121-18F8AAA382B9}"/>
              </a:ext>
            </a:extLst>
          </p:cNvPr>
          <p:cNvSpPr/>
          <p:nvPr/>
        </p:nvSpPr>
        <p:spPr>
          <a:xfrm>
            <a:off x="3635896" y="3435846"/>
            <a:ext cx="5400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활용방안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태양계를 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구현하여 교육 시 시각적 이해를 도울 수 있을 것으로 기대</a:t>
            </a:r>
          </a:p>
        </p:txBody>
      </p:sp>
    </p:spTree>
    <p:extLst>
      <p:ext uri="{BB962C8B-B14F-4D97-AF65-F5344CB8AC3E}">
        <p14:creationId xmlns:p14="http://schemas.microsoft.com/office/powerpoint/2010/main" val="152538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1403E65-F7F3-4A5A-8CD4-BC3773119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9" y="1325242"/>
            <a:ext cx="2017585" cy="1513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331841-79E2-4CF4-9C3D-BA75385DA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14" y="1328628"/>
            <a:ext cx="2109743" cy="15098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9F66BC-4100-4F03-BB97-09220C1E5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03717" y="1073045"/>
            <a:ext cx="1513187" cy="2017582"/>
          </a:xfrm>
          <a:prstGeom prst="rect">
            <a:avLst/>
          </a:prstGeom>
        </p:spPr>
      </p:pic>
      <p:pic>
        <p:nvPicPr>
          <p:cNvPr id="1028" name="Picture 4" descr="노트북 웹캠 아직도 종이 테이프로 가리시나요? '웹캠 가리개 Nope 2.0'">
            <a:extLst>
              <a:ext uri="{FF2B5EF4-FFF2-40B4-BE49-F238E27FC236}">
                <a16:creationId xmlns:a16="http://schemas.microsoft.com/office/drawing/2014/main" id="{924F7516-43A0-4BE8-BE8A-EDFFBAA8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89" y="1320968"/>
            <a:ext cx="2271453" cy="15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2328437" y="143299"/>
            <a:ext cx="4487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</a:t>
            </a: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활용한 태양계 </a:t>
            </a: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예상 기능도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C50261B-2478-4E2D-A24E-FD756D3AE912}"/>
              </a:ext>
            </a:extLst>
          </p:cNvPr>
          <p:cNvCxnSpPr/>
          <p:nvPr/>
        </p:nvCxnSpPr>
        <p:spPr>
          <a:xfrm>
            <a:off x="1358" y="2946441"/>
            <a:ext cx="9144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028876-04E8-4EED-8078-7EFDD6C39798}"/>
              </a:ext>
            </a:extLst>
          </p:cNvPr>
          <p:cNvSpPr txBox="1"/>
          <p:nvPr/>
        </p:nvSpPr>
        <p:spPr>
          <a:xfrm>
            <a:off x="64026" y="2965573"/>
            <a:ext cx="239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1. OpenCV : 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행성 </a:t>
            </a:r>
            <a:r>
              <a:rPr lang="ko-KR" altLang="en-US" sz="1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고유마커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9DF41-BB91-4E05-8F64-F2C4D0F6F25E}"/>
              </a:ext>
            </a:extLst>
          </p:cNvPr>
          <p:cNvSpPr txBox="1"/>
          <p:nvPr/>
        </p:nvSpPr>
        <p:spPr>
          <a:xfrm>
            <a:off x="2927128" y="2946441"/>
            <a:ext cx="3515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2.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Unity : 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행성 디자인 및 마커와 연동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b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노멀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맵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광원에 따른 밝기 변화 </a:t>
            </a:r>
            <a:r>
              <a:rPr lang="ko-KR" altLang="en-US" sz="14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랜더링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6372200" y="2965573"/>
            <a:ext cx="2578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3.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OpenCV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 연동된 카메라를 통해 </a:t>
            </a:r>
            <a:endParaRPr lang="en-US" altLang="ko-KR" sz="1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마커 인식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고유 마커에 해당되는 </a:t>
            </a:r>
            <a:endParaRPr lang="en-US" altLang="ko-KR" sz="14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행성 </a:t>
            </a:r>
            <a:r>
              <a:rPr lang="en-US" altLang="ko-KR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AR </a:t>
            </a:r>
            <a:r>
              <a:rPr lang="ko-KR" altLang="en-US" sz="1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76643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51AFD5F-20D6-4171-B37D-6876287CBBEA}"/>
              </a:ext>
            </a:extLst>
          </p:cNvPr>
          <p:cNvSpPr txBox="1"/>
          <p:nvPr/>
        </p:nvSpPr>
        <p:spPr>
          <a:xfrm>
            <a:off x="1201591" y="2286143"/>
            <a:ext cx="1434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1.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마커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9F66BC-4100-4F03-BB97-09220C1E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9517" y="759395"/>
            <a:ext cx="1403604" cy="1632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EC7AFD-9D69-4376-B9C4-2CA8BB3EE2ED}"/>
              </a:ext>
            </a:extLst>
          </p:cNvPr>
          <p:cNvSpPr txBox="1"/>
          <p:nvPr/>
        </p:nvSpPr>
        <p:spPr>
          <a:xfrm>
            <a:off x="3106428" y="2283718"/>
            <a:ext cx="254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2.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마커 이미지 </a:t>
            </a:r>
            <a:r>
              <a:rPr lang="ko-KR" altLang="en-US" sz="12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전처리</a:t>
            </a:r>
            <a:b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(Grayscale, Otsu Thresholding, Gaussian smoothing filtering)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1614F-B94F-4E7A-9E44-D7789E5EFA45}"/>
              </a:ext>
            </a:extLst>
          </p:cNvPr>
          <p:cNvSpPr txBox="1"/>
          <p:nvPr/>
        </p:nvSpPr>
        <p:spPr>
          <a:xfrm>
            <a:off x="6138421" y="2356697"/>
            <a:ext cx="270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3.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윤곽선과 코너 검출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(Canny edge, polygonal curve)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54E04-2D2C-48DD-8C2E-710C1FD460AE}"/>
              </a:ext>
            </a:extLst>
          </p:cNvPr>
          <p:cNvSpPr txBox="1"/>
          <p:nvPr/>
        </p:nvSpPr>
        <p:spPr>
          <a:xfrm>
            <a:off x="462384" y="471353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4.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이미지 수평 맞춘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다음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Otsu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이진화</a:t>
            </a:r>
            <a:b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</a:b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(Perspective transformation 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적용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210F9B-15F9-4C7B-97A3-B7A798113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332" y="866978"/>
            <a:ext cx="1621290" cy="14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2A003C1-2A2C-41B0-BD31-7EFDA857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18" y="873805"/>
            <a:ext cx="1515177" cy="147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8F2369-2A83-4467-AB73-98B69F81E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00" y="3006541"/>
            <a:ext cx="1700671" cy="170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32E9128-2EB9-4B7F-914B-DBC53C4D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52" y="3016322"/>
            <a:ext cx="2545693" cy="168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52FF801-892D-49B3-96D3-8DACDFB036CE}"/>
              </a:ext>
            </a:extLst>
          </p:cNvPr>
          <p:cNvSpPr txBox="1"/>
          <p:nvPr/>
        </p:nvSpPr>
        <p:spPr>
          <a:xfrm>
            <a:off x="3491880" y="4713535"/>
            <a:ext cx="456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5.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이미지 이진화 후 비트 매트릭스 생성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비트 매트릭스의 각 셀 내의 픽셀의 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50%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차지하면 흰색으로 결정</a:t>
            </a:r>
            <a:r>
              <a:rPr lang="en-US" altLang="ko-KR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ko-KR" altLang="en-US" sz="12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BD667-7D4A-4668-A370-79FF9467853F}"/>
              </a:ext>
            </a:extLst>
          </p:cNvPr>
          <p:cNvSpPr txBox="1"/>
          <p:nvPr/>
        </p:nvSpPr>
        <p:spPr>
          <a:xfrm>
            <a:off x="7250334" y="3613217"/>
            <a:ext cx="159046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비트 매트릭스에 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고유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ID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지정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BB864E-8006-4B1D-886A-48394AC2E516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625702-B136-4765-85CD-4DB6B865DFD2}"/>
              </a:ext>
            </a:extLst>
          </p:cNvPr>
          <p:cNvSpPr txBox="1"/>
          <p:nvPr/>
        </p:nvSpPr>
        <p:spPr>
          <a:xfrm>
            <a:off x="2641022" y="92223"/>
            <a:ext cx="386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OpenCV</a:t>
            </a: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마커 판독 알고리즘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D9D44E2-F9C0-4F12-9281-A3D00A5BF90C}"/>
              </a:ext>
            </a:extLst>
          </p:cNvPr>
          <p:cNvCxnSpPr/>
          <p:nvPr/>
        </p:nvCxnSpPr>
        <p:spPr>
          <a:xfrm>
            <a:off x="-5161" y="2939060"/>
            <a:ext cx="9144000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F0259DD-EACC-4A0E-8814-2A7389B5D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512" y="873805"/>
            <a:ext cx="1621290" cy="146948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23E739F-2D64-422F-879B-BBF902647B15}"/>
              </a:ext>
            </a:extLst>
          </p:cNvPr>
          <p:cNvSpPr/>
          <p:nvPr/>
        </p:nvSpPr>
        <p:spPr>
          <a:xfrm>
            <a:off x="6837996" y="3782493"/>
            <a:ext cx="436338" cy="3077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45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7EEFEC7-23EB-421F-B5CC-058E9651C657}"/>
              </a:ext>
            </a:extLst>
          </p:cNvPr>
          <p:cNvCxnSpPr>
            <a:cxnSpLocks/>
          </p:cNvCxnSpPr>
          <p:nvPr/>
        </p:nvCxnSpPr>
        <p:spPr>
          <a:xfrm>
            <a:off x="2303747" y="1837896"/>
            <a:ext cx="1548173" cy="10677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F3625A3-7E5F-4114-942D-4CE73D035F1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11960" y="3285931"/>
            <a:ext cx="2088232" cy="10062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336F249-8416-4029-A6C9-431669262AD5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rot="16200000" flipV="1">
            <a:off x="4651188" y="1450408"/>
            <a:ext cx="2383123" cy="293111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5BCB1CC-6CE4-46D5-A474-AEF0F82E131E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B15CC9-C096-4043-BC9F-C486D2E481DE}"/>
              </a:ext>
            </a:extLst>
          </p:cNvPr>
          <p:cNvSpPr txBox="1"/>
          <p:nvPr/>
        </p:nvSpPr>
        <p:spPr>
          <a:xfrm>
            <a:off x="2641022" y="92223"/>
            <a:ext cx="319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Unity</a:t>
            </a: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ko-KR" altLang="en-US" sz="24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태양계 행성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AFD5F-20D6-4171-B37D-6876287CBBEA}"/>
              </a:ext>
            </a:extLst>
          </p:cNvPr>
          <p:cNvSpPr txBox="1"/>
          <p:nvPr/>
        </p:nvSpPr>
        <p:spPr>
          <a:xfrm>
            <a:off x="1043608" y="1401236"/>
            <a:ext cx="333358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1.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마커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ID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 부터 해당하는 행성들을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scene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EC7AFD-9D69-4376-B9C4-2CA8BB3EE2ED}"/>
              </a:ext>
            </a:extLst>
          </p:cNvPr>
          <p:cNvSpPr txBox="1"/>
          <p:nvPr/>
        </p:nvSpPr>
        <p:spPr>
          <a:xfrm>
            <a:off x="2710400" y="2905653"/>
            <a:ext cx="291037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2.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시간에 따른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update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실행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태양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지구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달의 자전운동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광원에 따른 밝기 구현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1614F-B94F-4E7A-9E44-D7789E5EFA45}"/>
              </a:ext>
            </a:extLst>
          </p:cNvPr>
          <p:cNvSpPr txBox="1"/>
          <p:nvPr/>
        </p:nvSpPr>
        <p:spPr>
          <a:xfrm>
            <a:off x="6300192" y="4107525"/>
            <a:ext cx="201622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3. Unity Rendering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68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DF5FB3-4CE2-4FD5-AA6C-5852F30EE2C4}"/>
              </a:ext>
            </a:extLst>
          </p:cNvPr>
          <p:cNvCxnSpPr/>
          <p:nvPr/>
        </p:nvCxnSpPr>
        <p:spPr>
          <a:xfrm>
            <a:off x="0" y="24102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DD912C-A3C4-4386-8DF9-55FBAB0262CC}"/>
              </a:ext>
            </a:extLst>
          </p:cNvPr>
          <p:cNvSpPr txBox="1"/>
          <p:nvPr/>
        </p:nvSpPr>
        <p:spPr>
          <a:xfrm>
            <a:off x="3698203" y="1856230"/>
            <a:ext cx="17475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44110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와이드스크린 프레젠테이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243</Words>
  <Application>Microsoft Office PowerPoint</Application>
  <PresentationFormat>화면 슬라이드 쇼(16:9)</PresentationFormat>
  <Paragraphs>42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LG Smart UI Regular</vt:lpstr>
      <vt:lpstr>Tw Cen MT</vt:lpstr>
      <vt:lpstr>Wingdings 2</vt:lpstr>
      <vt:lpstr>Wingdings</vt:lpstr>
      <vt:lpstr>Calibri</vt:lpstr>
      <vt:lpstr>와이드스크린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Watchip</dc:title>
  <dc:creator/>
  <cp:keywords>Watchip</cp:keywords>
  <cp:lastModifiedBy/>
  <cp:revision>1</cp:revision>
  <dcterms:created xsi:type="dcterms:W3CDTF">2015-11-03T16:55:41Z</dcterms:created>
  <dcterms:modified xsi:type="dcterms:W3CDTF">2020-07-07T03:55:39Z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